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sldIdLst>
    <p:sldId id="256" r:id="rId2"/>
    <p:sldId id="286" r:id="rId3"/>
    <p:sldId id="346" r:id="rId4"/>
    <p:sldId id="347" r:id="rId5"/>
    <p:sldId id="345" r:id="rId6"/>
    <p:sldId id="348" r:id="rId7"/>
    <p:sldId id="356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263" r:id="rId38"/>
    <p:sldId id="264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256"/>
            <p14:sldId id="286"/>
            <p14:sldId id="346"/>
            <p14:sldId id="347"/>
            <p14:sldId id="345"/>
            <p14:sldId id="348"/>
            <p14:sldId id="356"/>
            <p14:sldId id="349"/>
            <p14:sldId id="350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17.08.2024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17.08.2024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17.08.2024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17.08.2024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17.08.2024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17.08.2024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17.08.2024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17.08.2024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17.08.2024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17.08.2024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17.08.2024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17.08.2024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46" y="2181110"/>
            <a:ext cx="9900000" cy="553371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7</a:t>
            </a:r>
            <a:r>
              <a:rPr lang="ru-RU" dirty="0"/>
              <a:t>. Введение в асинхронный </a:t>
            </a:r>
            <a:r>
              <a:rPr lang="en-US" dirty="0"/>
              <a:t>JS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31" y="5683881"/>
            <a:ext cx="2116408" cy="3916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Басов Денис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C2AE9B-9AAE-44EA-AE0C-4137203F5786}"/>
              </a:ext>
            </a:extLst>
          </p:cNvPr>
          <p:cNvSpPr txBox="1">
            <a:spLocks/>
          </p:cNvSpPr>
          <p:nvPr/>
        </p:nvSpPr>
        <p:spPr>
          <a:xfrm>
            <a:off x="679546" y="2875629"/>
            <a:ext cx="9900000" cy="553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Модуль </a:t>
            </a:r>
            <a:r>
              <a:rPr lang="en-US" dirty="0"/>
              <a:t>8</a:t>
            </a:r>
            <a:r>
              <a:rPr lang="ru-RU" dirty="0"/>
              <a:t>. Введение в модули и </a:t>
            </a:r>
            <a:r>
              <a:rPr lang="en-US" dirty="0"/>
              <a:t>Node.js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366794"/>
            <a:ext cx="9955109" cy="995193"/>
          </a:xfrm>
        </p:spPr>
        <p:txBody>
          <a:bodyPr>
            <a:normAutofit/>
          </a:bodyPr>
          <a:lstStyle/>
          <a:p>
            <a:r>
              <a:rPr lang="ru-RU" dirty="0"/>
              <a:t>Подключаем в </a:t>
            </a:r>
            <a:r>
              <a:rPr lang="en-US" i="1" dirty="0"/>
              <a:t>script.js</a:t>
            </a:r>
            <a:r>
              <a:rPr lang="ru-RU" i="1" dirty="0"/>
              <a:t> </a:t>
            </a:r>
            <a:r>
              <a:rPr lang="ru-RU" dirty="0"/>
              <a:t>файл </a:t>
            </a:r>
            <a:r>
              <a:rPr lang="en-US" i="1" dirty="0"/>
              <a:t>shoppingCart.js</a:t>
            </a:r>
            <a:r>
              <a:rPr lang="ru-RU" i="1" dirty="0"/>
              <a:t> с </a:t>
            </a:r>
            <a:r>
              <a:rPr lang="ru-RU" dirty="0"/>
              <a:t>помощью директивы </a:t>
            </a:r>
            <a:r>
              <a:rPr lang="en-US" u="sng" dirty="0"/>
              <a:t>import </a:t>
            </a:r>
            <a:endParaRPr lang="ru-RU" u="sng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894308" y="2079409"/>
            <a:ext cx="9470861" cy="3603545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1042420" y="2241742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1284599" y="2241742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525117" y="2236748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9A504-7059-4BAD-8188-0EA66E24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99" y="278580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8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Создаем в модуле функцию и экспортируем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253373" y="1361987"/>
            <a:ext cx="10565603" cy="498753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401485" y="152432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643664" y="152432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84182" y="151932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BB64F-98CA-4BF9-84F3-DB202DBC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" y="1679293"/>
            <a:ext cx="98393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231112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Импортируем функцию и вызываем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321739" y="1720911"/>
            <a:ext cx="10565603" cy="4278237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469851" y="1883244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712030" y="1883244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952548" y="1878250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D60BA-A892-4861-8F93-78E71450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0" y="2278923"/>
            <a:ext cx="72771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Экспортируем несколько значений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170777" y="957130"/>
            <a:ext cx="10843343" cy="5512036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18889" y="111946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561068" y="111946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01586" y="111446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7AFEE-5A12-42B2-81CD-C03AADA2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89" y="1285158"/>
            <a:ext cx="8905520" cy="48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Импортируем несколько значений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170777" y="957130"/>
            <a:ext cx="10843343" cy="5512036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18889" y="111946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561068" y="111946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01586" y="111446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8F853F-D463-420D-9978-5EAF2D38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9" y="1512873"/>
            <a:ext cx="96297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Экспортируем все разом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170777" y="957130"/>
            <a:ext cx="10843343" cy="5512036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18889" y="111946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561068" y="111946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01586" y="111446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7195A5-C0A7-4D87-836B-E65FD8F5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8" y="1512873"/>
            <a:ext cx="87534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ru-RU" dirty="0"/>
              <a:t>Импортируем все в один объект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170777" y="957130"/>
            <a:ext cx="10843343" cy="5512036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318889" y="1119463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561068" y="1119463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801586" y="1114469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840926-8310-4E89-8277-9C279A98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68" y="1425796"/>
            <a:ext cx="74771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en-US" dirty="0"/>
              <a:t>Default export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8426" y="1239142"/>
            <a:ext cx="10152543" cy="461472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6538" y="1401475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717" y="1401475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9235" y="1396481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4195BA-C719-44B3-A644-6BDE7818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38" y="1787496"/>
            <a:ext cx="8801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3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en-US" dirty="0"/>
              <a:t>Default export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8426" y="1239142"/>
            <a:ext cx="10152543" cy="461472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6538" y="1401475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717" y="1401475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9235" y="1396481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AC115E-FBF5-47E5-852F-86DEBB0A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7" y="1896721"/>
            <a:ext cx="63912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" y="49488"/>
            <a:ext cx="9955109" cy="907642"/>
          </a:xfrm>
        </p:spPr>
        <p:txBody>
          <a:bodyPr>
            <a:normAutofit/>
          </a:bodyPr>
          <a:lstStyle/>
          <a:p>
            <a:r>
              <a:rPr lang="en-US" dirty="0"/>
              <a:t>Top level await </a:t>
            </a:r>
            <a:r>
              <a:rPr lang="ru-RU" dirty="0"/>
              <a:t>в модулях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8426" y="1239142"/>
            <a:ext cx="10152543" cy="461472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6538" y="1401475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717" y="1401475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9235" y="1396481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994878-7DCE-433E-B86B-7D984765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76" y="1822493"/>
            <a:ext cx="8362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9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1691"/>
          </a:xfrm>
        </p:spPr>
        <p:txBody>
          <a:bodyPr/>
          <a:lstStyle/>
          <a:p>
            <a:r>
              <a:rPr lang="ru-RU" dirty="0"/>
              <a:t>В модуле </a:t>
            </a:r>
            <a:r>
              <a:rPr lang="en-US" dirty="0"/>
              <a:t>7, 8</a:t>
            </a:r>
            <a:r>
              <a:rPr lang="ru-RU" dirty="0"/>
              <a:t>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825226" y="1615280"/>
            <a:ext cx="9121787" cy="3811299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Promise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async/await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Введение в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Fetch API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Что такое модули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Импорт/экспорт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Что такое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Node.js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Запуск скриптов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Пакетный менеджер </a:t>
            </a:r>
            <a:r>
              <a:rPr lang="en-US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npm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 err="1"/>
              <a:t>npm</a:t>
            </a:r>
            <a:r>
              <a:rPr lang="en-US" dirty="0"/>
              <a:t> (Node Package Manager)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810289" y="922946"/>
            <a:ext cx="9205382" cy="2162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0" dirty="0"/>
              <a:t>Это менеджер пакетов для JavaScript и крупнейший репозиторий программного обеспечения в мире. Он используется для управления зависимостями в проектах, написанных на JavaScript, и предоставляет доступ к тысячам библиотек и инструментов, которые могут использоваться для ускорения разработки.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AD19FC4-385A-4D59-ABCA-EC5B41C1FD96}"/>
              </a:ext>
            </a:extLst>
          </p:cNvPr>
          <p:cNvSpPr txBox="1">
            <a:spLocks/>
          </p:cNvSpPr>
          <p:nvPr/>
        </p:nvSpPr>
        <p:spPr>
          <a:xfrm>
            <a:off x="810289" y="4142171"/>
            <a:ext cx="5547782" cy="1480962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Управление пакетами.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Создание и публикация пакетов.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Управление зависимостями.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94CC9029-0AC8-4118-A179-2AD93C04EF5B}"/>
              </a:ext>
            </a:extLst>
          </p:cNvPr>
          <p:cNvSpPr txBox="1">
            <a:spLocks/>
          </p:cNvSpPr>
          <p:nvPr/>
        </p:nvSpPr>
        <p:spPr>
          <a:xfrm>
            <a:off x="427152" y="3429000"/>
            <a:ext cx="4443951" cy="513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Основные функции </a:t>
            </a:r>
            <a:r>
              <a:rPr lang="en-US" sz="2400" dirty="0" err="1"/>
              <a:t>npm</a:t>
            </a:r>
            <a:r>
              <a:rPr lang="en-US" sz="2400" dirty="0"/>
              <a:t>: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69706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Инициализируем проект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A7DB3E-2B75-46FC-95F8-0A1E2FD3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1219965"/>
            <a:ext cx="10374732" cy="480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52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1029683"/>
          </a:xfrm>
        </p:spPr>
        <p:txBody>
          <a:bodyPr>
            <a:normAutofit/>
          </a:bodyPr>
          <a:lstStyle/>
          <a:p>
            <a:r>
              <a:rPr lang="ru-RU" dirty="0"/>
              <a:t>При этом создается</a:t>
            </a:r>
            <a:r>
              <a:rPr lang="en-US" dirty="0"/>
              <a:t> </a:t>
            </a:r>
            <a:r>
              <a:rPr lang="ru-RU" dirty="0"/>
              <a:t>конфигурационный файл </a:t>
            </a:r>
            <a:r>
              <a:rPr lang="en-US" dirty="0" err="1"/>
              <a:t>package.json</a:t>
            </a:r>
            <a:r>
              <a:rPr lang="ru-RU" dirty="0"/>
              <a:t>, где указаны все параметры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6C93A-8453-4450-8991-0F812CE8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70" y="1226480"/>
            <a:ext cx="8610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С помощью команды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ru-RU" dirty="0"/>
              <a:t>устанавливаем нужный пакет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DF2E86-E9A5-4F52-B1C9-64094FDE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63" y="1641682"/>
            <a:ext cx="8839305" cy="440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19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В проекте создается папка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ru-RU" dirty="0"/>
              <a:t>и в </a:t>
            </a:r>
            <a:r>
              <a:rPr lang="en-US" dirty="0" err="1"/>
              <a:t>package.json</a:t>
            </a:r>
            <a:r>
              <a:rPr lang="en-US" dirty="0"/>
              <a:t> </a:t>
            </a:r>
            <a:r>
              <a:rPr lang="ru-RU" dirty="0"/>
              <a:t>прописывается зависимость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021643-D2AC-4207-8111-E02ABBEB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7" y="1438199"/>
            <a:ext cx="9717993" cy="4905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14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Импортируем нужные файлы и используем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0D912A-4CB3-44FB-ABB0-C6A15E96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3" y="1874599"/>
            <a:ext cx="9990469" cy="391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34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1" y="363281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Node.js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802015" y="1956987"/>
            <a:ext cx="9205382" cy="2803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Node.js </a:t>
            </a:r>
            <a:r>
              <a:rPr lang="ru-RU" sz="2400" b="0" dirty="0"/>
              <a:t>— это серверная платформа для исполнения </a:t>
            </a:r>
            <a:r>
              <a:rPr lang="ru-RU" sz="2400" dirty="0"/>
              <a:t>JavaScript</a:t>
            </a:r>
            <a:r>
              <a:rPr lang="ru-RU" sz="2400" b="0" dirty="0"/>
              <a:t>-кода вне браузера. Она позволяет создавать серверные приложения с использованием JavaScript, который изначально был создан для работы только в браузерах. Node.js построен на движке </a:t>
            </a:r>
            <a:r>
              <a:rPr lang="ru-RU" sz="2400" dirty="0"/>
              <a:t>V8</a:t>
            </a:r>
            <a:r>
              <a:rPr lang="ru-RU" sz="2400" b="0" dirty="0"/>
              <a:t> от Google, который используется в браузере </a:t>
            </a:r>
            <a:r>
              <a:rPr lang="ru-RU" sz="2400" b="0" dirty="0" err="1"/>
              <a:t>Chrome</a:t>
            </a:r>
            <a:r>
              <a:rPr lang="ru-RU" sz="2400" b="0" dirty="0"/>
              <a:t> для выполнения JavaScript.</a:t>
            </a:r>
          </a:p>
        </p:txBody>
      </p:sp>
    </p:spTree>
    <p:extLst>
      <p:ext uri="{BB962C8B-B14F-4D97-AF65-F5344CB8AC3E}">
        <p14:creationId xmlns:p14="http://schemas.microsoft.com/office/powerpoint/2010/main" val="1906281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Основные особенности </a:t>
            </a:r>
            <a:r>
              <a:rPr lang="en-US" dirty="0"/>
              <a:t>Node.js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AD19FC4-385A-4D59-ABCA-EC5B41C1FD96}"/>
              </a:ext>
            </a:extLst>
          </p:cNvPr>
          <p:cNvSpPr txBox="1">
            <a:spLocks/>
          </p:cNvSpPr>
          <p:nvPr/>
        </p:nvSpPr>
        <p:spPr>
          <a:xfrm>
            <a:off x="690647" y="1221644"/>
            <a:ext cx="9572851" cy="4948419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Асинхронная и событийно-ориентированная архитектура: 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Node.js поддерживает неблокирующую модель ввода-вывода (I/O), что позволяет обрабатывать множество запросов одновременно без необходимости блокировать выполнение задач</a:t>
            </a:r>
            <a:endParaRPr lang="en-US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Однопоточный: 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Node.js работает в одном потоке, что снижает накладные расходы на управление потоками. Однако, благодаря асинхронности, он может эффективно обрабатывать множество соединений.</a:t>
            </a:r>
            <a:endParaRPr lang="en-US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npm</a:t>
            </a:r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(</a:t>
            </a:r>
            <a:r>
              <a:rPr lang="ru-RU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Node</a:t>
            </a:r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Package</a:t>
            </a:r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Manager): 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В комплекте с Node.js поставляется </a:t>
            </a:r>
            <a:r>
              <a:rPr lang="ru-RU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npm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— менеджер пакетов, который облегчает управление библиотеками и модулями для Node.js. </a:t>
            </a:r>
            <a:r>
              <a:rPr lang="ru-RU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npm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имеет огромный репозиторий модулей, которые можно легко установить и использовать в проектах.</a:t>
            </a:r>
            <a:endParaRPr lang="en-US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Широкие возможности для создания серверов: 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Node.js часто используется для создания веб-серверов, API, </a:t>
            </a:r>
            <a:r>
              <a:rPr lang="ru-RU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микросервисов</a:t>
            </a:r>
            <a:r>
              <a:rPr lang="ru-RU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и других серверных приложений.</a:t>
            </a:r>
            <a:endParaRPr lang="en-US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7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Работа с </a:t>
            </a:r>
            <a:r>
              <a:rPr lang="en-US" dirty="0"/>
              <a:t>Node.JS </a:t>
            </a:r>
            <a:r>
              <a:rPr lang="ru-RU" dirty="0"/>
              <a:t>в командной строке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323013-5779-4BC8-BF86-915CE5DA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86" y="965675"/>
            <a:ext cx="7960592" cy="561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003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Первый скрипт на </a:t>
            </a:r>
            <a:r>
              <a:rPr lang="en-US" dirty="0"/>
              <a:t>Node.JS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32CF18-317C-4CE0-9D18-22838A70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3" y="1180805"/>
            <a:ext cx="9601200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28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Promises </a:t>
            </a:r>
            <a:r>
              <a:rPr lang="ru-RU" dirty="0"/>
              <a:t>в </a:t>
            </a:r>
            <a:r>
              <a:rPr lang="en-US" dirty="0"/>
              <a:t>JavaScript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741922" y="1187867"/>
            <a:ext cx="9955109" cy="897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0" dirty="0"/>
              <a:t>Promise — это специальный объект, который представляет собой результат асинхронной операции.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8D6A39-294F-45EC-9A13-34AE1803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325" y="3138237"/>
            <a:ext cx="8277225" cy="3409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Заголовок 29">
            <a:extLst>
              <a:ext uri="{FF2B5EF4-FFF2-40B4-BE49-F238E27FC236}">
                <a16:creationId xmlns:a16="http://schemas.microsoft.com/office/drawing/2014/main" id="{D6A434C9-1B1F-43A8-9304-E0E00A00EFEE}"/>
              </a:ext>
            </a:extLst>
          </p:cNvPr>
          <p:cNvSpPr txBox="1">
            <a:spLocks/>
          </p:cNvSpPr>
          <p:nvPr/>
        </p:nvSpPr>
        <p:spPr>
          <a:xfrm>
            <a:off x="741922" y="2077595"/>
            <a:ext cx="9955109" cy="897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0" dirty="0"/>
              <a:t>Состояния: </a:t>
            </a:r>
            <a:r>
              <a:rPr lang="ru-RU" sz="2400" dirty="0"/>
              <a:t>pending</a:t>
            </a:r>
            <a:r>
              <a:rPr lang="ru-RU" sz="2400" b="0" dirty="0"/>
              <a:t> (ожидание), </a:t>
            </a:r>
            <a:r>
              <a:rPr lang="ru-RU" sz="2400" dirty="0"/>
              <a:t>fulfilled</a:t>
            </a:r>
            <a:r>
              <a:rPr lang="ru-RU" sz="2400" b="0" dirty="0"/>
              <a:t> (выполнено успешно), </a:t>
            </a:r>
            <a:r>
              <a:rPr lang="ru-RU" sz="2400" dirty="0"/>
              <a:t>rejected</a:t>
            </a:r>
            <a:r>
              <a:rPr lang="ru-RU" sz="2400" b="0" dirty="0"/>
              <a:t> (выполнено с ошибкой).</a:t>
            </a:r>
          </a:p>
        </p:txBody>
      </p:sp>
    </p:spTree>
    <p:extLst>
      <p:ext uri="{BB962C8B-B14F-4D97-AF65-F5344CB8AC3E}">
        <p14:creationId xmlns:p14="http://schemas.microsoft.com/office/powerpoint/2010/main" val="4144663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Чтение содержимого файла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B114D3-450B-4BD1-A45E-88A94D9FA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19" y="1220935"/>
            <a:ext cx="9601200" cy="51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11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Запись в файл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930233-6CC3-4355-A909-67853F0F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" y="965675"/>
            <a:ext cx="9544050" cy="568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559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 fontScale="90000"/>
          </a:bodyPr>
          <a:lstStyle/>
          <a:p>
            <a:r>
              <a:rPr lang="ru-RU" dirty="0"/>
              <a:t>Чтение из нескольких файлов и запись в файл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A3FAB-5DE4-45AA-B969-4DBC8C21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7" y="1171280"/>
            <a:ext cx="9896475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228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Асинхронный вариант чтения и записи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AC5FE1-D98B-4C34-829C-945AC2968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965675"/>
            <a:ext cx="10629900" cy="568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203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Запуск сервера </a:t>
            </a:r>
            <a:r>
              <a:rPr lang="en-US" dirty="0"/>
              <a:t>node.js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B09AE3-EF93-460F-8201-015B15D9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95" y="879662"/>
            <a:ext cx="9458325" cy="59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30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756219"/>
          </a:xfrm>
        </p:spPr>
        <p:txBody>
          <a:bodyPr>
            <a:normAutofit/>
          </a:bodyPr>
          <a:lstStyle/>
          <a:p>
            <a:r>
              <a:rPr lang="ru-RU" dirty="0"/>
              <a:t>Настройка </a:t>
            </a:r>
            <a:r>
              <a:rPr lang="ru-RU" dirty="0" err="1"/>
              <a:t>роутинга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77EFC1-E175-422D-91C9-BBC6EAE8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92" y="987795"/>
            <a:ext cx="7639941" cy="562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56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137738"/>
            <a:ext cx="10297820" cy="498756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Подключение </a:t>
            </a:r>
            <a:r>
              <a:rPr lang="en-US" dirty="0"/>
              <a:t>HTML</a:t>
            </a:r>
            <a:r>
              <a:rPr lang="ru-RU" dirty="0"/>
              <a:t>-шаблонов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1CC23-0995-4A74-8A5A-1554EA87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26" y="827937"/>
            <a:ext cx="9160672" cy="589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316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Почему нужны </a:t>
            </a:r>
            <a:r>
              <a:rPr lang="en-US" dirty="0"/>
              <a:t>Promises?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3117653" y="1645065"/>
            <a:ext cx="4129181" cy="50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Проблемы с </a:t>
            </a:r>
            <a:r>
              <a:rPr lang="ru-RU" sz="2400" dirty="0" err="1"/>
              <a:t>колбэками</a:t>
            </a:r>
            <a:r>
              <a:rPr lang="ru-RU" sz="2400" dirty="0"/>
              <a:t>:</a:t>
            </a:r>
          </a:p>
        </p:txBody>
      </p:sp>
      <p:sp>
        <p:nvSpPr>
          <p:cNvPr id="6" name="Заголовок 29">
            <a:extLst>
              <a:ext uri="{FF2B5EF4-FFF2-40B4-BE49-F238E27FC236}">
                <a16:creationId xmlns:a16="http://schemas.microsoft.com/office/drawing/2014/main" id="{7FAEF6D4-4217-41DE-A8DE-B10AB3A3EADF}"/>
              </a:ext>
            </a:extLst>
          </p:cNvPr>
          <p:cNvSpPr txBox="1">
            <a:spLocks/>
          </p:cNvSpPr>
          <p:nvPr/>
        </p:nvSpPr>
        <p:spPr>
          <a:xfrm>
            <a:off x="3117653" y="3964880"/>
            <a:ext cx="4735932" cy="513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Преимущества </a:t>
            </a:r>
            <a:r>
              <a:rPr lang="en-US" sz="2400" dirty="0"/>
              <a:t>Promises:</a:t>
            </a:r>
            <a:endParaRPr lang="ru-RU" sz="2400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3C300315-1A8B-44A7-8B88-63F5B2FA19E3}"/>
              </a:ext>
            </a:extLst>
          </p:cNvPr>
          <p:cNvSpPr txBox="1">
            <a:spLocks/>
          </p:cNvSpPr>
          <p:nvPr/>
        </p:nvSpPr>
        <p:spPr>
          <a:xfrm>
            <a:off x="81410" y="2290275"/>
            <a:ext cx="11292710" cy="1461330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Callback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Hell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(Ад </a:t>
            </a:r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коллбеков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): сложность иерархии вложенных функций.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Запутанность и трудности с отладкой.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Трудности с обработкой ошибок.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AD19FC4-385A-4D59-ABCA-EC5B41C1FD96}"/>
              </a:ext>
            </a:extLst>
          </p:cNvPr>
          <p:cNvSpPr txBox="1">
            <a:spLocks/>
          </p:cNvSpPr>
          <p:nvPr/>
        </p:nvSpPr>
        <p:spPr>
          <a:xfrm>
            <a:off x="81410" y="4655290"/>
            <a:ext cx="11292710" cy="1461330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Улучшают читаемость кода.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Упрощают обработку ошибок.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Обеспечивают гибкость при работе с асинхронными операциями.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78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9955109" cy="1172983"/>
          </a:xfrm>
        </p:spPr>
        <p:txBody>
          <a:bodyPr>
            <a:normAutofit/>
          </a:bodyPr>
          <a:lstStyle/>
          <a:p>
            <a:r>
              <a:rPr lang="ru-RU" sz="2400" dirty="0"/>
              <a:t>Пример использования Promise для выполнения запроса к API по адресу https://restcountries.com/v3.1/all с использованием </a:t>
            </a:r>
            <a:r>
              <a:rPr lang="ru-RU" sz="2400" dirty="0" err="1"/>
              <a:t>fetch</a:t>
            </a:r>
            <a:endParaRPr lang="ru-RU" sz="240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510627" y="1515386"/>
            <a:ext cx="9470861" cy="4919597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58739" y="167771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900918" y="167771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41436" y="167272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14DE5-047A-4BB2-925E-1AA757DF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39" y="2116998"/>
            <a:ext cx="8610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366795"/>
            <a:ext cx="9955109" cy="827866"/>
          </a:xfrm>
        </p:spPr>
        <p:txBody>
          <a:bodyPr>
            <a:normAutofit/>
          </a:bodyPr>
          <a:lstStyle/>
          <a:p>
            <a:r>
              <a:rPr lang="ru-RU" sz="2400" dirty="0"/>
              <a:t>Вот как можно переписать этот пример с использованием </a:t>
            </a:r>
            <a:r>
              <a:rPr lang="ru-RU" sz="2400" dirty="0" err="1"/>
              <a:t>async</a:t>
            </a:r>
            <a:r>
              <a:rPr lang="ru-RU" sz="2400" dirty="0"/>
              <a:t>/</a:t>
            </a:r>
            <a:r>
              <a:rPr lang="ru-RU" sz="2400" dirty="0" err="1"/>
              <a:t>await</a:t>
            </a:r>
            <a:endParaRPr lang="ru-RU" sz="240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510627" y="1515386"/>
            <a:ext cx="9470861" cy="4919597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58739" y="167771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900918" y="167771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41436" y="167272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97D9A4-DB98-49DF-8C88-8C4678E7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39" y="2289794"/>
            <a:ext cx="86487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2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Что такое модули в </a:t>
            </a:r>
            <a:r>
              <a:rPr lang="en-US" dirty="0"/>
              <a:t>JavaScript?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810289" y="1170774"/>
            <a:ext cx="9205382" cy="1914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0" dirty="0"/>
              <a:t>Модули в JavaScript позволяют организовать код в отдельные блоки, которые можно использовать повторно в других частях приложения или даже в других проектах. Это помогает структурировать код, улучшить его читаемость и упростить поддержку.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AD19FC4-385A-4D59-ABCA-EC5B41C1FD96}"/>
              </a:ext>
            </a:extLst>
          </p:cNvPr>
          <p:cNvSpPr txBox="1">
            <a:spLocks/>
          </p:cNvSpPr>
          <p:nvPr/>
        </p:nvSpPr>
        <p:spPr>
          <a:xfrm>
            <a:off x="810289" y="4142171"/>
            <a:ext cx="11292710" cy="2044984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Экспорт (</a:t>
            </a:r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export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):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Позволяет определить, какие части модуля будут доступны для использования в других модулях.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Импорт (</a:t>
            </a:r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import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):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Позволяет включать и использовать экспортированные части других модулей в текущем модуле.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11" name="Заголовок 29">
            <a:extLst>
              <a:ext uri="{FF2B5EF4-FFF2-40B4-BE49-F238E27FC236}">
                <a16:creationId xmlns:a16="http://schemas.microsoft.com/office/drawing/2014/main" id="{94CC9029-0AC8-4118-A179-2AD93C04EF5B}"/>
              </a:ext>
            </a:extLst>
          </p:cNvPr>
          <p:cNvSpPr txBox="1">
            <a:spLocks/>
          </p:cNvSpPr>
          <p:nvPr/>
        </p:nvSpPr>
        <p:spPr>
          <a:xfrm>
            <a:off x="427152" y="3357043"/>
            <a:ext cx="6469304" cy="513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Основные концепции модулей включают:</a:t>
            </a:r>
          </a:p>
        </p:txBody>
      </p:sp>
    </p:spTree>
    <p:extLst>
      <p:ext uri="{BB962C8B-B14F-4D97-AF65-F5344CB8AC3E}">
        <p14:creationId xmlns:p14="http://schemas.microsoft.com/office/powerpoint/2010/main" val="2805773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366795"/>
            <a:ext cx="9955109" cy="827866"/>
          </a:xfrm>
        </p:spPr>
        <p:txBody>
          <a:bodyPr>
            <a:normAutofit/>
          </a:bodyPr>
          <a:lstStyle/>
          <a:p>
            <a:r>
              <a:rPr lang="ru-RU" dirty="0"/>
              <a:t>Модули</a:t>
            </a:r>
            <a:r>
              <a:rPr lang="en-US" dirty="0"/>
              <a:t> - </a:t>
            </a:r>
            <a:r>
              <a:rPr lang="ru-RU" dirty="0"/>
              <a:t>атрибут </a:t>
            </a:r>
            <a:r>
              <a:rPr lang="en-US" dirty="0"/>
              <a:t>type</a:t>
            </a:r>
            <a:r>
              <a:rPr lang="ru-RU" dirty="0"/>
              <a:t> в </a:t>
            </a:r>
            <a:r>
              <a:rPr lang="en-US" dirty="0"/>
              <a:t>HTML 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510627" y="1515386"/>
            <a:ext cx="9470861" cy="3603545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58739" y="1677719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900918" y="1677719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41436" y="1672725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006A55-746D-4B54-B222-55920EE2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39" y="2105025"/>
            <a:ext cx="83248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0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60" y="366794"/>
            <a:ext cx="9955109" cy="995193"/>
          </a:xfrm>
        </p:spPr>
        <p:txBody>
          <a:bodyPr>
            <a:normAutofit/>
          </a:bodyPr>
          <a:lstStyle/>
          <a:p>
            <a:r>
              <a:rPr lang="ru-RU" dirty="0"/>
              <a:t>Помимо </a:t>
            </a:r>
            <a:r>
              <a:rPr lang="en-US" i="1" dirty="0"/>
              <a:t>index.html </a:t>
            </a:r>
            <a:r>
              <a:rPr lang="ru-RU" dirty="0"/>
              <a:t>и </a:t>
            </a:r>
            <a:r>
              <a:rPr lang="en-US" i="1" dirty="0"/>
              <a:t>script.js </a:t>
            </a:r>
            <a:r>
              <a:rPr lang="ru-RU" dirty="0"/>
              <a:t>создаем еще один файл </a:t>
            </a:r>
            <a:r>
              <a:rPr lang="en-US" i="1" dirty="0"/>
              <a:t>shoppingCart.js </a:t>
            </a:r>
            <a:endParaRPr lang="ru-RU" i="1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818276" y="1917038"/>
            <a:ext cx="9470861" cy="3603545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966388" y="207937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1208567" y="207937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449085" y="207437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32555F-185D-47CE-9E5F-08AC31D4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67" y="2539102"/>
            <a:ext cx="6629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97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</TotalTime>
  <Words>681</Words>
  <Application>Microsoft Office PowerPoint</Application>
  <PresentationFormat>Широкоэкранный</PresentationFormat>
  <Paragraphs>107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Wingdings 3</vt:lpstr>
      <vt:lpstr>Open Sans</vt:lpstr>
      <vt:lpstr>Тема Office</vt:lpstr>
      <vt:lpstr>Модуль 7. Введение в асинхронный JS</vt:lpstr>
      <vt:lpstr>В модуле 7, 8 мы рассмотрим:</vt:lpstr>
      <vt:lpstr>Promises в JavaScript</vt:lpstr>
      <vt:lpstr>Почему нужны Promises?</vt:lpstr>
      <vt:lpstr>Пример использования Promise для выполнения запроса к API по адресу https://restcountries.com/v3.1/all с использованием fetch</vt:lpstr>
      <vt:lpstr>Вот как можно переписать этот пример с использованием async/await</vt:lpstr>
      <vt:lpstr>Что такое модули в JavaScript?</vt:lpstr>
      <vt:lpstr>Модули - атрибут type в HTML </vt:lpstr>
      <vt:lpstr>Помимо index.html и script.js создаем еще один файл shoppingCart.js </vt:lpstr>
      <vt:lpstr>Подключаем в script.js файл shoppingCart.js с помощью директивы import </vt:lpstr>
      <vt:lpstr>Создаем в модуле функцию и экспортируем</vt:lpstr>
      <vt:lpstr>Импортируем функцию и вызываем</vt:lpstr>
      <vt:lpstr>Экспортируем несколько значений</vt:lpstr>
      <vt:lpstr>Импортируем несколько значений</vt:lpstr>
      <vt:lpstr>Экспортируем все разом</vt:lpstr>
      <vt:lpstr>Импортируем все в один объект</vt:lpstr>
      <vt:lpstr>Default export</vt:lpstr>
      <vt:lpstr>Default export</vt:lpstr>
      <vt:lpstr>Top level await в модулях</vt:lpstr>
      <vt:lpstr>npm (Node Package Manager)</vt:lpstr>
      <vt:lpstr>Инициализируем проект</vt:lpstr>
      <vt:lpstr>При этом создается конфигурационный файл package.json, где указаны все параметры</vt:lpstr>
      <vt:lpstr>С помощью команды npm install устанавливаем нужный пакет</vt:lpstr>
      <vt:lpstr>В проекте создается папка node_modules и в package.json прописывается зависимость</vt:lpstr>
      <vt:lpstr>Импортируем нужные файлы и используем</vt:lpstr>
      <vt:lpstr>Node.js</vt:lpstr>
      <vt:lpstr>Основные особенности Node.js</vt:lpstr>
      <vt:lpstr>Работа с Node.JS в командной строке</vt:lpstr>
      <vt:lpstr>Первый скрипт на Node.JS</vt:lpstr>
      <vt:lpstr>Чтение содержимого файла</vt:lpstr>
      <vt:lpstr>Запись в файл</vt:lpstr>
      <vt:lpstr>Чтение из нескольких файлов и запись в файл</vt:lpstr>
      <vt:lpstr>Асинхронный вариант чтения и записи</vt:lpstr>
      <vt:lpstr>Запуск сервера node.js</vt:lpstr>
      <vt:lpstr>Настройка роутинга</vt:lpstr>
      <vt:lpstr>Подключение HTML-шаблонов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324</cp:revision>
  <dcterms:created xsi:type="dcterms:W3CDTF">2023-04-14T11:23:01Z</dcterms:created>
  <dcterms:modified xsi:type="dcterms:W3CDTF">2024-08-17T20:51:31Z</dcterms:modified>
</cp:coreProperties>
</file>